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7" r:id="rId5"/>
    <p:sldId id="257" r:id="rId6"/>
    <p:sldId id="263" r:id="rId7"/>
    <p:sldId id="265" r:id="rId8"/>
    <p:sldId id="258" r:id="rId9"/>
    <p:sldId id="264" r:id="rId10"/>
    <p:sldId id="262" r:id="rId11"/>
    <p:sldId id="259" r:id="rId12"/>
    <p:sldId id="260" r:id="rId13"/>
    <p:sldId id="266" r:id="rId14"/>
    <p:sldId id="268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25.xml"/><Relationship Id="rId2" Type="http://schemas.openxmlformats.org/officeDocument/2006/relationships/image" Target="../media/image21.png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11" Type="http://schemas.openxmlformats.org/officeDocument/2006/relationships/tags" Target="../tags/tag8.xml"/><Relationship Id="rId10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1.xml"/><Relationship Id="rId4" Type="http://schemas.openxmlformats.org/officeDocument/2006/relationships/image" Target="../media/image8.png"/><Relationship Id="rId3" Type="http://schemas.openxmlformats.org/officeDocument/2006/relationships/tags" Target="../tags/tag10.xml"/><Relationship Id="rId2" Type="http://schemas.openxmlformats.org/officeDocument/2006/relationships/image" Target="../media/image7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4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tags" Target="../tags/tag22.xml"/><Relationship Id="rId4" Type="http://schemas.openxmlformats.org/officeDocument/2006/relationships/image" Target="../media/image18.png"/><Relationship Id="rId3" Type="http://schemas.openxmlformats.org/officeDocument/2006/relationships/tags" Target="../tags/tag21.xml"/><Relationship Id="rId2" Type="http://schemas.openxmlformats.org/officeDocument/2006/relationships/image" Target="../media/image17.png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1122"/>
            <a:ext cx="9144000" cy="2187001"/>
          </a:xfrm>
        </p:spPr>
        <p:txBody>
          <a:bodyPr/>
          <a:lstStyle/>
          <a:p>
            <a:r>
              <a:rPr lang="en-US" altLang="zh-CN" sz="5400" dirty="0">
                <a:effectLst/>
              </a:rPr>
              <a:t>ChatXRay:</a:t>
            </a:r>
            <a:endParaRPr lang="en-US" altLang="zh-CN" sz="5400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8135" y="2758440"/>
            <a:ext cx="12083415" cy="1655445"/>
          </a:xfrm>
        </p:spPr>
        <p:txBody>
          <a:bodyPr/>
          <a:lstStyle/>
          <a:p>
            <a:r>
              <a:rPr lang="zh-CN" altLang="en-US" sz="3200" dirty="0">
                <a:latin typeface="+mn-lt"/>
              </a:rPr>
              <a:t>A Multimod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l Assistant for Chest Radiographs Summarization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3680" y="4281805"/>
            <a:ext cx="49561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Presenter: Gefei Gu (</a:t>
            </a:r>
            <a:r>
              <a:rPr lang="zh-CN" altLang="en-US" sz="2200"/>
              <a:t>顾格非</a:t>
            </a:r>
            <a:r>
              <a:rPr lang="en-US" altLang="zh-CN" sz="2200"/>
              <a:t>)</a:t>
            </a:r>
            <a:endParaRPr lang="en-US" altLang="zh-CN" sz="2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97275" y="1946275"/>
            <a:ext cx="720090" cy="720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Discussion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3250" y="1198245"/>
            <a:ext cx="5944235" cy="2132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9440" y="3821430"/>
            <a:ext cx="6055360" cy="1701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7700" y="2896235"/>
            <a:ext cx="43084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/>
          </a:p>
          <a:p>
            <a:r>
              <a:rPr lang="en-US" altLang="zh-CN" sz="2400"/>
              <a:t>Maybe because QwenLM’s pretraining data contains a lot amount of chinese corpus.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647700" y="275653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700">
                <a:sym typeface="+mn-ea"/>
              </a:rPr>
              <a:t>Chinese Character Problem:</a:t>
            </a:r>
            <a:endParaRPr lang="en-US" altLang="zh-CN" sz="27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Conclusion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we presented ChatXRay, a novel multimodel medical vision-language model that combines both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modalities to analyze and give reports about chest radiographs.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We collected large number of expert labeled </a:t>
            </a:r>
            <a:r>
              <a:rPr lang="en-US">
                <a:sym typeface="+mn-ea"/>
              </a:rPr>
              <a:t>data</a:t>
            </a:r>
            <a:r>
              <a:rPr lang="zh-CN" altLang="en-US">
                <a:sym typeface="+mn-ea"/>
              </a:rPr>
              <a:t> from public datasets, and use lora techniques to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f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netune the powerful vision-language model</a:t>
            </a:r>
            <a:r>
              <a:rPr lang="en-US" altLang="zh-CN">
                <a:sym typeface="+mn-ea"/>
              </a:rPr>
              <a:t> (</a:t>
            </a:r>
            <a:r>
              <a:rPr lang="zh-CN" altLang="en-US">
                <a:sym typeface="+mn-ea"/>
              </a:rPr>
              <a:t>Q</a:t>
            </a:r>
            <a:r>
              <a:rPr lang="en-US" altLang="zh-CN">
                <a:sym typeface="+mn-ea"/>
              </a:rPr>
              <a:t>wen_VL) to build ChatXRay.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We conducted experiments to compare its performence with other models, and discuss the results.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2390" y="1736347"/>
            <a:ext cx="9144000" cy="2187001"/>
          </a:xfrm>
        </p:spPr>
        <p:txBody>
          <a:bodyPr/>
          <a:p>
            <a:r>
              <a:rPr lang="en-US" altLang="zh-CN"/>
              <a:t>Thanks for listening!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Background</a:t>
            </a:r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633730" y="2472055"/>
            <a:ext cx="4811395" cy="3279775"/>
            <a:chOff x="733" y="4206"/>
            <a:chExt cx="7021" cy="4804"/>
          </a:xfrm>
        </p:grpSpPr>
        <p:pic>
          <p:nvPicPr>
            <p:cNvPr id="4" name="图片 3" descr="doctor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0" y="4206"/>
              <a:ext cx="2088" cy="2088"/>
            </a:xfrm>
            <a:prstGeom prst="rect">
              <a:avLst/>
            </a:prstGeom>
          </p:spPr>
        </p:pic>
        <p:pic>
          <p:nvPicPr>
            <p:cNvPr id="5" name="图片 4" descr="patien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" y="4774"/>
              <a:ext cx="1253" cy="1253"/>
            </a:xfrm>
            <a:prstGeom prst="rect">
              <a:avLst/>
            </a:prstGeom>
          </p:spPr>
        </p:pic>
        <p:pic>
          <p:nvPicPr>
            <p:cNvPr id="6" name="图片 5" descr="patient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338" y="6136"/>
              <a:ext cx="1253" cy="1253"/>
            </a:xfrm>
            <a:prstGeom prst="rect">
              <a:avLst/>
            </a:prstGeom>
          </p:spPr>
        </p:pic>
        <p:pic>
          <p:nvPicPr>
            <p:cNvPr id="7" name="图片 6" descr="patient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617" y="7758"/>
              <a:ext cx="1253" cy="1253"/>
            </a:xfrm>
            <a:prstGeom prst="rect">
              <a:avLst/>
            </a:prstGeom>
          </p:spPr>
        </p:pic>
        <p:pic>
          <p:nvPicPr>
            <p:cNvPr id="8" name="图片 7" descr="patient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2591" y="7195"/>
              <a:ext cx="1253" cy="1253"/>
            </a:xfrm>
            <a:prstGeom prst="rect">
              <a:avLst/>
            </a:prstGeom>
          </p:spPr>
        </p:pic>
        <p:pic>
          <p:nvPicPr>
            <p:cNvPr id="9" name="图片 8" descr="patient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870" y="7195"/>
              <a:ext cx="1253" cy="1253"/>
            </a:xfrm>
            <a:prstGeom prst="rect">
              <a:avLst/>
            </a:prstGeom>
          </p:spPr>
        </p:pic>
        <p:pic>
          <p:nvPicPr>
            <p:cNvPr id="10" name="图片 9" descr="patient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5897" y="6136"/>
              <a:ext cx="1253" cy="1253"/>
            </a:xfrm>
            <a:prstGeom prst="rect">
              <a:avLst/>
            </a:prstGeom>
          </p:spPr>
        </p:pic>
        <p:pic>
          <p:nvPicPr>
            <p:cNvPr id="11" name="图片 10" descr="patient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6502" y="4774"/>
              <a:ext cx="1253" cy="125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325120" y="1840865"/>
            <a:ext cx="5967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Limited Doctors VS Numerous Patients</a:t>
            </a:r>
            <a:endParaRPr lang="en-US" altLang="zh-CN" sz="2400"/>
          </a:p>
        </p:txBody>
      </p:sp>
      <p:grpSp>
        <p:nvGrpSpPr>
          <p:cNvPr id="19" name="组合 18"/>
          <p:cNvGrpSpPr/>
          <p:nvPr/>
        </p:nvGrpSpPr>
        <p:grpSpPr>
          <a:xfrm>
            <a:off x="6654800" y="2501900"/>
            <a:ext cx="2945765" cy="2272665"/>
            <a:chOff x="10480" y="3528"/>
            <a:chExt cx="4639" cy="3579"/>
          </a:xfrm>
        </p:grpSpPr>
        <p:pic>
          <p:nvPicPr>
            <p:cNvPr id="15" name="图片 14" descr="2_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80" y="4908"/>
              <a:ext cx="2199" cy="2199"/>
            </a:xfrm>
            <a:prstGeom prst="rect">
              <a:avLst/>
            </a:prstGeom>
          </p:spPr>
        </p:pic>
        <p:pic>
          <p:nvPicPr>
            <p:cNvPr id="17" name="图片 16" descr="question-mark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679" y="3528"/>
              <a:ext cx="2440" cy="2440"/>
            </a:xfrm>
            <a:prstGeom prst="rect">
              <a:avLst/>
            </a:prstGeom>
          </p:spPr>
        </p:pic>
        <p:sp>
          <p:nvSpPr>
            <p:cNvPr id="18" name="左右箭头 17"/>
            <p:cNvSpPr/>
            <p:nvPr/>
          </p:nvSpPr>
          <p:spPr>
            <a:xfrm>
              <a:off x="12822" y="5630"/>
              <a:ext cx="2199" cy="604"/>
            </a:xfrm>
            <a:prstGeom prst="leftRightArrow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430010" y="1828165"/>
            <a:ext cx="5967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Lack </a:t>
            </a:r>
            <a:r>
              <a:rPr lang="en-US" altLang="zh-CN" sz="2400"/>
              <a:t>of Professional knowledge</a:t>
            </a:r>
            <a:endParaRPr lang="en-US" altLang="zh-CN" sz="2400"/>
          </a:p>
        </p:txBody>
      </p:sp>
      <p:pic>
        <p:nvPicPr>
          <p:cNvPr id="21" name="图片 20" descr="person"/>
          <p:cNvPicPr>
            <a:picLocks noChangeAspect="1"/>
          </p:cNvPicPr>
          <p:nvPr/>
        </p:nvPicPr>
        <p:blipFill>
          <a:blip r:embed="rId12"/>
          <a:srcRect t="1405" r="7240"/>
          <a:stretch>
            <a:fillRect/>
          </a:stretch>
        </p:blipFill>
        <p:spPr>
          <a:xfrm>
            <a:off x="8853805" y="2156460"/>
            <a:ext cx="3168650" cy="321183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10897235" y="1719580"/>
            <a:ext cx="992505" cy="11404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Related Works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715" y="3978910"/>
            <a:ext cx="5582285" cy="43516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</a:rPr>
              <a:t>MultiModal Large Language Models</a:t>
            </a:r>
            <a:endParaRPr lang="en-US" altLang="zh-CN" sz="25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LLaVA/LLaVA-1.5, MiniGPT-4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Fuyu-8B、Qwen-VL, Visual-GLM</a:t>
            </a: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6846570" y="1584325"/>
            <a:ext cx="4878070" cy="2898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500">
                <a:sym typeface="+mn-ea"/>
              </a:rPr>
              <a:t>Multimodel Medical Chatbots</a:t>
            </a:r>
            <a:endParaRPr lang="en-US" altLang="zh-CN" sz="25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XrayGPT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XrayGLM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LLaVA-Med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67715" y="1584325"/>
            <a:ext cx="5412105" cy="2322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Biomedical Chatbots</a:t>
            </a:r>
            <a:endParaRPr lang="en-US" altLang="zh-CN" sz="25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/>
              <a:t>ChatDoctor </a:t>
            </a:r>
            <a:endParaRPr lang="en-US" altLang="zh-CN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/>
              <a:t>Med-Alpaca </a:t>
            </a:r>
            <a:endParaRPr lang="en-US" altLang="zh-CN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/>
              <a:t>PMC-LLaMA</a:t>
            </a:r>
            <a:endParaRPr lang="en-US" altLang="zh-CN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/>
              <a:t>DoctorGLM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27960" y="1235075"/>
            <a:ext cx="2798445" cy="942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1584325"/>
            <a:ext cx="2212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Base Model: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0" y="4092575"/>
            <a:ext cx="5237480" cy="15957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700" y="2377440"/>
            <a:ext cx="44792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A large-scale vision-language model designed to perceive and understand both texts and images</a:t>
            </a:r>
            <a:endParaRPr lang="en-US" altLang="zh-CN" sz="22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42025" y="659765"/>
            <a:ext cx="5858510" cy="5829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4960" y="2830195"/>
            <a:ext cx="3636010" cy="2985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3470" y="1694815"/>
            <a:ext cx="74637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Finetune Dataset Construction</a:t>
            </a:r>
            <a:r>
              <a:rPr lang="zh-CN" altLang="en-US" sz="2800"/>
              <a:t>：</a:t>
            </a:r>
            <a:endParaRPr lang="zh-CN" altLang="en-US" sz="2800"/>
          </a:p>
          <a:p>
            <a:r>
              <a:rPr lang="en-US" altLang="zh-CN" sz="2800"/>
              <a:t>80000+ radiograph &amp; report </a:t>
            </a:r>
            <a:r>
              <a:rPr lang="en-US" altLang="zh-CN" sz="2800"/>
              <a:t>pairs 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1520" y="2718435"/>
            <a:ext cx="6406515" cy="31851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582420" y="5959475"/>
            <a:ext cx="555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Example of a radiograph &amp; doctor’s report pair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369935" y="1969770"/>
            <a:ext cx="4702175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LoRA </a:t>
            </a:r>
            <a:r>
              <a:rPr lang="en-US" altLang="zh-CN" sz="2800"/>
              <a:t>Technique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79980" y="1902460"/>
            <a:ext cx="7802880" cy="4023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1095" y="5722620"/>
            <a:ext cx="556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Visualization of Training Loss &amp; Learning </a:t>
            </a:r>
            <a:r>
              <a:rPr lang="en-US" altLang="zh-CN"/>
              <a:t>Rate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7700" y="1534160"/>
            <a:ext cx="62598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/>
              <a:t>Trained on Nvidia A100 80G for 27hours (1 epoch)</a:t>
            </a:r>
            <a:endParaRPr lang="zh-CN" altLang="en-US"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Demo</a:t>
            </a:r>
            <a:endParaRPr lang="en-US" altLang="zh-CN"/>
          </a:p>
        </p:txBody>
      </p:sp>
      <p:pic>
        <p:nvPicPr>
          <p:cNvPr id="4" name="内容占位符 3" descr="demo"/>
          <p:cNvPicPr>
            <a:picLocks noChangeAspect="1"/>
          </p:cNvPicPr>
          <p:nvPr>
            <p:ph idx="1"/>
          </p:nvPr>
        </p:nvPicPr>
        <p:blipFill>
          <a:blip r:embed="rId1"/>
          <a:srcRect t="1238" b="3168"/>
          <a:stretch>
            <a:fillRect/>
          </a:stretch>
        </p:blipFill>
        <p:spPr>
          <a:xfrm>
            <a:off x="5788025" y="85090"/>
            <a:ext cx="5995670" cy="6684010"/>
          </a:xfrm>
          <a:prstGeom prst="rect">
            <a:avLst/>
          </a:prstGeom>
        </p:spPr>
      </p:pic>
      <p:pic>
        <p:nvPicPr>
          <p:cNvPr id="6" name="图片 5" descr="doub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5" y="3003550"/>
            <a:ext cx="1326515" cy="1326515"/>
          </a:xfrm>
          <a:prstGeom prst="rect">
            <a:avLst/>
          </a:prstGeom>
        </p:spPr>
      </p:pic>
      <p:pic>
        <p:nvPicPr>
          <p:cNvPr id="7" name="图片 6" descr="ques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4330065"/>
            <a:ext cx="1444625" cy="1444625"/>
          </a:xfrm>
          <a:prstGeom prst="rect">
            <a:avLst/>
          </a:prstGeom>
        </p:spPr>
      </p:pic>
      <p:pic>
        <p:nvPicPr>
          <p:cNvPr id="8" name="图片 7" descr="2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1469390"/>
            <a:ext cx="1207135" cy="12071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62990" y="4330065"/>
            <a:ext cx="325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Patients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3709035" y="57746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ChatXRay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659505" y="26765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Radio</a:t>
            </a:r>
            <a:r>
              <a:rPr lang="en-US" altLang="zh-CN"/>
              <a:t>graph</a:t>
            </a:r>
            <a:endParaRPr lang="en-US" altLang="zh-CN"/>
          </a:p>
        </p:txBody>
      </p:sp>
      <p:cxnSp>
        <p:nvCxnSpPr>
          <p:cNvPr id="14" name="曲线连接符 13"/>
          <p:cNvCxnSpPr/>
          <p:nvPr/>
        </p:nvCxnSpPr>
        <p:spPr>
          <a:xfrm rot="10800000" flipV="1">
            <a:off x="2335530" y="2394585"/>
            <a:ext cx="1090930" cy="628015"/>
          </a:xfrm>
          <a:prstGeom prst="curvedConnector3">
            <a:avLst>
              <a:gd name="adj1" fmla="val 499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>
            <a:off x="2070735" y="4643120"/>
            <a:ext cx="1537335" cy="545465"/>
          </a:xfrm>
          <a:prstGeom prst="curvedConnector3">
            <a:avLst>
              <a:gd name="adj1" fmla="val 5002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055" y="666750"/>
            <a:ext cx="8482330" cy="5826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Experiments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9145" y="1518285"/>
            <a:ext cx="380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Evaulation Pipeline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Experiments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28770" y="230505"/>
            <a:ext cx="4159250" cy="2446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07665"/>
            <a:ext cx="5741670" cy="2449830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61325" y="282575"/>
            <a:ext cx="4038600" cy="2393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2975" y="2246630"/>
            <a:ext cx="25946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GPT4 Prompt</a:t>
            </a:r>
            <a:endParaRPr lang="en-US" altLang="zh-CN" sz="2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28840" y="3169920"/>
            <a:ext cx="4507230" cy="26339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WPS 演示</Application>
  <PresentationFormat>宽屏</PresentationFormat>
  <Paragraphs>84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Helvetica Neue</vt:lpstr>
      <vt:lpstr>汉仪书宋二KW</vt:lpstr>
      <vt:lpstr>Microsoft YaHei</vt:lpstr>
      <vt:lpstr>汉仪旗黑</vt:lpstr>
      <vt:lpstr>SimSun</vt:lpstr>
      <vt:lpstr>Arial Unicode MS</vt:lpstr>
      <vt:lpstr>WPS</vt:lpstr>
      <vt:lpstr>ChatXRay:</vt:lpstr>
      <vt:lpstr>Background</vt:lpstr>
      <vt:lpstr>Related Works</vt:lpstr>
      <vt:lpstr>Method</vt:lpstr>
      <vt:lpstr>Method</vt:lpstr>
      <vt:lpstr>Method</vt:lpstr>
      <vt:lpstr>Demo</vt:lpstr>
      <vt:lpstr>Experiments</vt:lpstr>
      <vt:lpstr>Experiments</vt:lpstr>
      <vt:lpstr>Discussion</vt:lpstr>
      <vt:lpstr>Conclusion</vt:lpstr>
      <vt:lpstr>Thanks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文西</cp:lastModifiedBy>
  <cp:revision>11</cp:revision>
  <dcterms:created xsi:type="dcterms:W3CDTF">2024-05-07T00:40:50Z</dcterms:created>
  <dcterms:modified xsi:type="dcterms:W3CDTF">2024-05-07T00:40:50Z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BA62A832BB60C33F6F6F2766545370D1_41</vt:lpwstr>
  </property>
</Properties>
</file>